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66" r:id="rId2"/>
    <p:sldId id="276" r:id="rId3"/>
    <p:sldId id="259" r:id="rId4"/>
    <p:sldId id="275" r:id="rId5"/>
    <p:sldId id="258" r:id="rId6"/>
    <p:sldId id="309" r:id="rId7"/>
    <p:sldId id="305" r:id="rId8"/>
    <p:sldId id="291" r:id="rId9"/>
    <p:sldId id="277" r:id="rId10"/>
    <p:sldId id="272" r:id="rId11"/>
    <p:sldId id="280" r:id="rId12"/>
    <p:sldId id="281" r:id="rId13"/>
    <p:sldId id="282" r:id="rId14"/>
    <p:sldId id="267" r:id="rId15"/>
    <p:sldId id="283" r:id="rId16"/>
    <p:sldId id="300" r:id="rId17"/>
    <p:sldId id="310" r:id="rId18"/>
    <p:sldId id="311" r:id="rId19"/>
    <p:sldId id="28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0FF"/>
    <a:srgbClr val="000013"/>
    <a:srgbClr val="8A574B"/>
    <a:srgbClr val="9165B9"/>
    <a:srgbClr val="D72627"/>
    <a:srgbClr val="F2F2F2"/>
    <a:srgbClr val="FF800E"/>
    <a:srgbClr val="FF7F0F"/>
    <a:srgbClr val="2CA12B"/>
    <a:srgbClr val="2DA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5"/>
    <p:restoredTop sz="94645"/>
  </p:normalViewPr>
  <p:slideViewPr>
    <p:cSldViewPr snapToGrid="0" snapToObjects="1">
      <p:cViewPr varScale="1">
        <p:scale>
          <a:sx n="136" d="100"/>
          <a:sy n="136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835AC-B937-DC4F-A9AF-DDEA21463513}" type="datetimeFigureOut">
              <a:rPr lang="en-US" smtClean="0"/>
              <a:t>4/17/21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3DCC2D-BF8E-6546-A31C-967437B0E6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52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77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33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53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05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</a:t>
            </a:r>
            <a:br>
              <a:rPr lang="en-US" dirty="0"/>
            </a:br>
            <a:r>
              <a:rPr lang="en-US" dirty="0"/>
              <a:t>Baja </a:t>
            </a:r>
            <a:r>
              <a:rPr lang="en-US" dirty="0" err="1"/>
              <a:t>sostenida</a:t>
            </a:r>
            <a:r>
              <a:rPr lang="en-US" dirty="0"/>
              <a:t> (reducer a la </a:t>
            </a:r>
            <a:r>
              <a:rPr lang="en-US" dirty="0" err="1"/>
              <a:t>mitad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3 </a:t>
            </a:r>
            <a:r>
              <a:rPr lang="en-US" dirty="0" err="1"/>
              <a:t>semanas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UK:</a:t>
            </a:r>
            <a:br>
              <a:rPr lang="en-US" dirty="0"/>
            </a:br>
            <a:r>
              <a:rPr lang="en-US" dirty="0"/>
              <a:t>Bajo 14 para </a:t>
            </a:r>
            <a:r>
              <a:rPr lang="en-US" dirty="0" err="1"/>
              <a:t>abrir</a:t>
            </a:r>
            <a:r>
              <a:rPr lang="en-US" dirty="0"/>
              <a:t> </a:t>
            </a:r>
            <a:r>
              <a:rPr lang="en-US" dirty="0" err="1"/>
              <a:t>escuelas</a:t>
            </a:r>
            <a:endParaRPr lang="en-US" dirty="0"/>
          </a:p>
          <a:p>
            <a:r>
              <a:rPr lang="en-US" dirty="0"/>
              <a:t>Bajo 1,4 para </a:t>
            </a:r>
            <a:r>
              <a:rPr lang="en-US" dirty="0" err="1"/>
              <a:t>abrir</a:t>
            </a:r>
            <a:r>
              <a:rPr lang="en-US" dirty="0"/>
              <a:t> el resto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048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Menor</a:t>
            </a:r>
            <a:r>
              <a:rPr lang="en-US" dirty="0"/>
              <a:t> a 5%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últimas</a:t>
            </a:r>
            <a:r>
              <a:rPr lang="en-US" dirty="0"/>
              <a:t> 2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903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87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FD505-BBC5-C843-8C23-3DCF9D748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E3F7C7-8544-BD48-89A0-9A24034F3B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5705C-21E0-8E4E-B0D8-648564DB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76593-E5F0-3E49-BF80-F1CF907ED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B1596-A9E0-D247-90CB-64AA7EEDD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73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5B276-89EF-6044-9281-126BE0E2F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09DA4-2C6A-3E47-9A48-24229312ED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2CFFD-E687-234A-9F01-50BA6ADB9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A8CE8-B362-1440-9BAC-B9E101640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A4555-13BF-6D4A-8B04-BB658203D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6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97F40-5536-8F44-9346-EB9834505E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F1AC5-03D4-DF4B-A1A2-0743E1E97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17536-2408-AA4E-9256-6BB205449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C12FC-8FA4-FE4D-AF67-1CB6E8C1D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6E499-62CD-F14F-837D-850C4A97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17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B1FCC-F75D-C545-BEA4-87091BB2C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51CB7-E2D1-214E-BC3F-740C2EFA3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CFD37-66C7-5B48-95DE-1C90C4EF7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6A068-2412-0B40-BD0E-E178E4AE3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50CB2-6733-1B43-87B4-E3CA93D8E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64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F9DB2-3535-134C-86A3-05DA8EAC2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1ECE9-8E00-504A-9D76-C5D5224A5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29FA6-4A28-8247-9AD5-FC1176B4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C6E5B-A3EC-BC46-997E-D4DEBC8FC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1D66A-0499-6D40-826D-6FB7703B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3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3782E-C7C6-3745-A052-0F992B12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59A25-6192-9B4B-9349-B3A1AE2D7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699815-DA51-0642-B7BE-3FDC08598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DEE98-4976-6942-BEA0-2744300FC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BEC14-B888-474A-BD98-7356DA10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EA50-8090-DF4F-AE26-EE631F103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92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3CBD-4217-4E42-9CF5-57C11722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B789A-5550-4D4D-B75D-523085511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37B505-C03C-0143-A2C8-6C4904B7C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11A3F3-A0C4-6048-952C-F9B25A60E2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F2D5A5-DD3D-D744-A9B6-D2113142E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3F13CA-EA18-6049-86CD-E0C60F6F4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FFC36-9DCF-EA4F-813D-207BBA840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6B34DD-0CCA-5C48-A63E-BF6360C8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44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57C4A-9E21-564E-AE3B-7725E1C09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BC295D-57FB-7B41-9AFC-E39DE8A1D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3D6B15-D48F-4942-BD00-0BF32AA04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C900E9-CED7-3540-A1D3-0CDBCAF76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36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99612A-2BB5-5A41-9CA4-BA41281BA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27582E-B8BF-6445-AEEF-82C99E555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9EFAE-199E-0B46-BE38-913500009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DDC8F0-612C-2E4C-B92E-B7B89590FDDF}"/>
              </a:ext>
            </a:extLst>
          </p:cNvPr>
          <p:cNvSpPr txBox="1"/>
          <p:nvPr userDrawn="1"/>
        </p:nvSpPr>
        <p:spPr>
          <a:xfrm>
            <a:off x="223831" y="6488668"/>
            <a:ext cx="1026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 de </a:t>
            </a:r>
            <a:r>
              <a:rPr lang="en-US" dirty="0" err="1"/>
              <a:t>datos</a:t>
            </a:r>
            <a:r>
              <a:rPr lang="en-US" dirty="0"/>
              <a:t>: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oficiales</a:t>
            </a:r>
            <a:r>
              <a:rPr lang="en-US" dirty="0"/>
              <a:t> del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Salud</a:t>
            </a:r>
            <a:r>
              <a:rPr lang="en-US" dirty="0"/>
              <a:t>, </a:t>
            </a:r>
            <a:r>
              <a:rPr lang="en-US" dirty="0" err="1"/>
              <a:t>publicados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repositorio</a:t>
            </a:r>
            <a:r>
              <a:rPr lang="en-US" dirty="0"/>
              <a:t> del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Ciencia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11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05D0C-EF8E-9F4A-9887-82DEDE0AD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191F9-7B43-6648-9892-98FC061D3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405285-6201-8A41-A256-1B222054F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237C3-BA0A-9747-90D3-AB51EEF90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B2456-0B55-4B4E-B5EE-D0724B78A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93C4A8-95B0-DF41-A19A-0AEDBC8F4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84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2F767-623F-6A48-A9E0-87FE389F9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2AC2C0-5D2B-B34C-B887-8346CD4911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CEAAFD-5475-E345-A8FB-4638AC5F9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42C5CA-683C-3A48-96EB-5E2BD0EAF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621C0C-5133-8E43-B03F-EDC7A6D8B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C174A-E948-074E-A9B9-5CF01A85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67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ACFC52-671E-CC4F-A4AC-3BDCC1B9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E688D-2B5F-E84B-A77F-4D5BFFED8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12A72-F2FC-6740-BA68-29FE7A5BE6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EB29E-0F50-7548-8684-F241B8F328C1}" type="datetimeFigureOut">
              <a:rPr lang="en-US" smtClean="0"/>
              <a:t>4/17/21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0AEDA-A1AC-5645-9D37-9EBD07AE1A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5A91F-AB2B-4749-97F3-C42FE31483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19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065EC1-6B7D-F343-BAD0-8908B451AA28}"/>
              </a:ext>
            </a:extLst>
          </p:cNvPr>
          <p:cNvSpPr txBox="1"/>
          <p:nvPr/>
        </p:nvSpPr>
        <p:spPr>
          <a:xfrm>
            <a:off x="1405233" y="876693"/>
            <a:ext cx="9249584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COVID-19 EN CHILE</a:t>
            </a:r>
          </a:p>
          <a:p>
            <a:pPr algn="ctr"/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CIFRAS Y TENDENCIAS </a:t>
            </a:r>
          </a:p>
          <a:p>
            <a:pPr algn="ctr"/>
            <a:endParaRPr lang="en-US" sz="6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 SÁBADO 17 ABRIL 2021</a:t>
            </a:r>
          </a:p>
        </p:txBody>
      </p:sp>
    </p:spTree>
    <p:extLst>
      <p:ext uri="{BB962C8B-B14F-4D97-AF65-F5344CB8AC3E}">
        <p14:creationId xmlns:p14="http://schemas.microsoft.com/office/powerpoint/2010/main" val="2077780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188534" y="128200"/>
            <a:ext cx="5785995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INCIDENCIA </a:t>
            </a:r>
          </a:p>
          <a:p>
            <a:pPr algn="ctr"/>
            <a:r>
              <a:rPr lang="en-US" sz="2400" dirty="0" err="1"/>
              <a:t>Promedio</a:t>
            </a:r>
            <a:r>
              <a:rPr lang="en-US" sz="2400" dirty="0"/>
              <a:t> </a:t>
            </a:r>
            <a:r>
              <a:rPr lang="en-US" sz="2400" dirty="0" err="1"/>
              <a:t>casos</a:t>
            </a:r>
            <a:r>
              <a:rPr lang="en-US" sz="2400" dirty="0"/>
              <a:t> </a:t>
            </a:r>
            <a:r>
              <a:rPr lang="en-US" sz="2400" dirty="0" err="1"/>
              <a:t>diarios</a:t>
            </a:r>
            <a:r>
              <a:rPr lang="en-US" sz="2400" dirty="0"/>
              <a:t> x 100 mil </a:t>
            </a:r>
            <a:r>
              <a:rPr lang="en-US" sz="2400" dirty="0" err="1"/>
              <a:t>habitantes</a:t>
            </a: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AA75AF0-BF64-CF48-9110-DE9860541E7A}"/>
              </a:ext>
            </a:extLst>
          </p:cNvPr>
          <p:cNvGrpSpPr/>
          <p:nvPr/>
        </p:nvGrpSpPr>
        <p:grpSpPr>
          <a:xfrm>
            <a:off x="262050" y="1304184"/>
            <a:ext cx="5805727" cy="4892093"/>
            <a:chOff x="262050" y="1082307"/>
            <a:chExt cx="5805727" cy="489209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51AB63F-6107-524C-9F2D-C11ACB30B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050" y="1082307"/>
              <a:ext cx="5805727" cy="4892093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961410E-36BC-5348-8ED5-ABA3511377E4}"/>
                </a:ext>
              </a:extLst>
            </p:cNvPr>
            <p:cNvCxnSpPr>
              <a:cxnSpLocks/>
            </p:cNvCxnSpPr>
            <p:nvPr/>
          </p:nvCxnSpPr>
          <p:spPr>
            <a:xfrm>
              <a:off x="1261939" y="4891982"/>
              <a:ext cx="4503348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AA3CF90-3BBE-F041-B74C-D680E845FFBE}"/>
              </a:ext>
            </a:extLst>
          </p:cNvPr>
          <p:cNvSpPr txBox="1"/>
          <p:nvPr/>
        </p:nvSpPr>
        <p:spPr>
          <a:xfrm>
            <a:off x="6067777" y="128200"/>
            <a:ext cx="578599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TESTS SEMANALES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9C5485-7906-0146-9D8F-5082CAEA9A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8252" y="1304184"/>
            <a:ext cx="5730248" cy="489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11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2193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POSITIVIDAD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63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A267E7-2B51-184A-B7C3-1252B9E5F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7215" y="589091"/>
            <a:ext cx="7318954" cy="5902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3427592" y="4317"/>
            <a:ext cx="5691366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POSITIVIDAD SEMANAL EN CHILE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D1AEE5-22F7-EE44-9ECD-2CFB3F711B9D}"/>
              </a:ext>
            </a:extLst>
          </p:cNvPr>
          <p:cNvCxnSpPr>
            <a:cxnSpLocks/>
          </p:cNvCxnSpPr>
          <p:nvPr/>
        </p:nvCxnSpPr>
        <p:spPr>
          <a:xfrm>
            <a:off x="3611699" y="4825512"/>
            <a:ext cx="587490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5CD086-BC19-C545-9D04-A20D201ACA2E}"/>
              </a:ext>
            </a:extLst>
          </p:cNvPr>
          <p:cNvCxnSpPr>
            <a:cxnSpLocks/>
          </p:cNvCxnSpPr>
          <p:nvPr/>
        </p:nvCxnSpPr>
        <p:spPr>
          <a:xfrm>
            <a:off x="3696540" y="2234714"/>
            <a:ext cx="587490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11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8777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POR REGIONES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014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690B03-9D47-C14E-B04F-CDC54442A1B8}"/>
              </a:ext>
            </a:extLst>
          </p:cNvPr>
          <p:cNvSpPr txBox="1"/>
          <p:nvPr/>
        </p:nvSpPr>
        <p:spPr>
          <a:xfrm>
            <a:off x="671598" y="196275"/>
            <a:ext cx="10848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EVOLUCIÓN DE POSITIVIDAD E INCIDENCIA EN ÚLTIMA SEMANA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29A958-D64F-0C44-A0CD-494B94F01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478" y="781050"/>
            <a:ext cx="9403043" cy="57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91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7276339-AE4B-5346-A66D-CDD254A25075}"/>
              </a:ext>
            </a:extLst>
          </p:cNvPr>
          <p:cNvSpPr txBox="1"/>
          <p:nvPr/>
        </p:nvSpPr>
        <p:spPr>
          <a:xfrm>
            <a:off x="618050" y="125155"/>
            <a:ext cx="10848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EVOLUCIÓN DE POSITIVIDAD E INCIDENCIA EN ÚLTIMA SEMANA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583449-B4CE-2046-89C3-29A37A383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973" y="709930"/>
            <a:ext cx="9812957" cy="580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410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4766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VACUNACIÓN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008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2433A70-977D-C840-9BCB-9ECF9B80CB77}"/>
              </a:ext>
            </a:extLst>
          </p:cNvPr>
          <p:cNvSpPr txBox="1"/>
          <p:nvPr/>
        </p:nvSpPr>
        <p:spPr>
          <a:xfrm>
            <a:off x="869964" y="0"/>
            <a:ext cx="97969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Vacunación</a:t>
            </a:r>
            <a:r>
              <a:rPr lang="en-US" sz="3200" dirty="0"/>
              <a:t> COVID-19 </a:t>
            </a:r>
            <a:r>
              <a:rPr lang="en-US" sz="3200" dirty="0" err="1"/>
              <a:t>en</a:t>
            </a:r>
            <a:r>
              <a:rPr lang="en-US" sz="3200" dirty="0"/>
              <a:t> Chile al Viernes 16 Abril de 2021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48A4CA-3BDA-DF46-9B7F-0A23EBAA1D10}"/>
              </a:ext>
            </a:extLst>
          </p:cNvPr>
          <p:cNvSpPr txBox="1"/>
          <p:nvPr/>
        </p:nvSpPr>
        <p:spPr>
          <a:xfrm>
            <a:off x="10236200" y="399501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D21C70-91E5-834F-87B7-B85FD9666F0B}"/>
              </a:ext>
            </a:extLst>
          </p:cNvPr>
          <p:cNvSpPr/>
          <p:nvPr/>
        </p:nvSpPr>
        <p:spPr>
          <a:xfrm>
            <a:off x="8041064" y="2337847"/>
            <a:ext cx="4081806" cy="2318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4413F2-32FF-244B-9870-7FF636282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0221"/>
            <a:ext cx="12192000" cy="539755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08D03C1-0B33-3C41-AC30-33C57A60F74A}"/>
              </a:ext>
            </a:extLst>
          </p:cNvPr>
          <p:cNvSpPr/>
          <p:nvPr/>
        </p:nvSpPr>
        <p:spPr>
          <a:xfrm>
            <a:off x="7971934" y="2241940"/>
            <a:ext cx="4150936" cy="22546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994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6A22ED-E108-8749-8868-6B1D536C7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0221"/>
            <a:ext cx="12192000" cy="53975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433A70-977D-C840-9BCB-9ECF9B80CB77}"/>
              </a:ext>
            </a:extLst>
          </p:cNvPr>
          <p:cNvSpPr txBox="1"/>
          <p:nvPr/>
        </p:nvSpPr>
        <p:spPr>
          <a:xfrm>
            <a:off x="869964" y="0"/>
            <a:ext cx="97969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Vacunación</a:t>
            </a:r>
            <a:r>
              <a:rPr lang="en-US" sz="3200" dirty="0"/>
              <a:t> COVID-19 </a:t>
            </a:r>
            <a:r>
              <a:rPr lang="en-US" sz="3200" dirty="0" err="1"/>
              <a:t>en</a:t>
            </a:r>
            <a:r>
              <a:rPr lang="en-US" sz="3200" dirty="0"/>
              <a:t> Chile al Viernes 16 Abril de 2021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48A4CA-3BDA-DF46-9B7F-0A23EBAA1D10}"/>
              </a:ext>
            </a:extLst>
          </p:cNvPr>
          <p:cNvSpPr txBox="1"/>
          <p:nvPr/>
        </p:nvSpPr>
        <p:spPr>
          <a:xfrm>
            <a:off x="10236200" y="399501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87CAC0-0CA1-564D-8053-0DDE2A996D78}"/>
              </a:ext>
            </a:extLst>
          </p:cNvPr>
          <p:cNvSpPr/>
          <p:nvPr/>
        </p:nvSpPr>
        <p:spPr>
          <a:xfrm>
            <a:off x="8295588" y="3195687"/>
            <a:ext cx="3751868" cy="799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5A43CF-A226-4645-AB14-8CB9C77EFC81}"/>
              </a:ext>
            </a:extLst>
          </p:cNvPr>
          <p:cNvSpPr txBox="1"/>
          <p:nvPr/>
        </p:nvSpPr>
        <p:spPr>
          <a:xfrm>
            <a:off x="8056777" y="2828835"/>
            <a:ext cx="3802143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11,4M no </a:t>
            </a:r>
            <a:r>
              <a:rPr lang="en-US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vacunados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 2 </a:t>
            </a:r>
            <a:r>
              <a:rPr lang="en-US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dósis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 </a:t>
            </a:r>
            <a:r>
              <a:rPr lang="en-US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aún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 </a:t>
            </a:r>
            <a:r>
              <a:rPr lang="en-US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pasan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14 </a:t>
            </a:r>
            <a:r>
              <a:rPr lang="en-US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días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desde</a:t>
            </a:r>
            <a:r>
              <a: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la 2ª </a:t>
            </a:r>
            <a:r>
              <a:rPr lang="en-US" sz="24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dosis</a:t>
            </a:r>
            <a:endParaRPr lang="en-US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A230F5-2519-8242-A79C-B742368E0A88}"/>
              </a:ext>
            </a:extLst>
          </p:cNvPr>
          <p:cNvSpPr txBox="1"/>
          <p:nvPr/>
        </p:nvSpPr>
        <p:spPr>
          <a:xfrm>
            <a:off x="0" y="6571612"/>
            <a:ext cx="62095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Fuente de </a:t>
            </a:r>
            <a:r>
              <a:rPr lang="en-US" sz="1200" dirty="0" err="1"/>
              <a:t>datos</a:t>
            </a:r>
            <a:r>
              <a:rPr lang="en-US" sz="1200" dirty="0"/>
              <a:t>: </a:t>
            </a:r>
            <a:r>
              <a:rPr lang="en-US" sz="1200" dirty="0" err="1"/>
              <a:t>Departamento</a:t>
            </a:r>
            <a:r>
              <a:rPr lang="en-US" sz="1200" dirty="0"/>
              <a:t> de </a:t>
            </a:r>
            <a:r>
              <a:rPr lang="en-US" sz="1200" dirty="0" err="1"/>
              <a:t>Estadística</a:t>
            </a:r>
            <a:r>
              <a:rPr lang="en-US" sz="1200" dirty="0"/>
              <a:t> e </a:t>
            </a:r>
            <a:r>
              <a:rPr lang="en-US" sz="1200" dirty="0" err="1"/>
              <a:t>Información</a:t>
            </a:r>
            <a:r>
              <a:rPr lang="en-US" sz="1200" dirty="0"/>
              <a:t> </a:t>
            </a:r>
            <a:r>
              <a:rPr lang="en-US" sz="1200" dirty="0" err="1"/>
              <a:t>en</a:t>
            </a:r>
            <a:r>
              <a:rPr lang="en-US" sz="1200" dirty="0"/>
              <a:t> </a:t>
            </a:r>
            <a:r>
              <a:rPr lang="en-US" sz="1200" dirty="0" err="1"/>
              <a:t>Salud</a:t>
            </a:r>
            <a:r>
              <a:rPr lang="en-US" sz="1200" dirty="0"/>
              <a:t> (DEIS), </a:t>
            </a:r>
            <a:r>
              <a:rPr lang="en-US" sz="1200" dirty="0" err="1"/>
              <a:t>Ministerio</a:t>
            </a:r>
            <a:r>
              <a:rPr lang="en-US" sz="1200" dirty="0"/>
              <a:t> de </a:t>
            </a:r>
            <a:r>
              <a:rPr lang="en-US" sz="1200" dirty="0" err="1"/>
              <a:t>Salud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91520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2433A70-977D-C840-9BCB-9ECF9B80CB77}"/>
              </a:ext>
            </a:extLst>
          </p:cNvPr>
          <p:cNvSpPr txBox="1"/>
          <p:nvPr/>
        </p:nvSpPr>
        <p:spPr>
          <a:xfrm>
            <a:off x="4156518" y="0"/>
            <a:ext cx="3617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RESUMEN SEMANAL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2D7BE9-9058-7542-BFD7-975CC9BA5004}"/>
              </a:ext>
            </a:extLst>
          </p:cNvPr>
          <p:cNvSpPr txBox="1"/>
          <p:nvPr/>
        </p:nvSpPr>
        <p:spPr>
          <a:xfrm>
            <a:off x="202231" y="1095081"/>
            <a:ext cx="9052222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Hospitalizaciones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UCI: </a:t>
            </a:r>
            <a:r>
              <a:rPr lang="en-US" sz="3200" b="1" dirty="0">
                <a:solidFill>
                  <a:srgbClr val="FF0000"/>
                </a:solidFill>
              </a:rPr>
              <a:t>ALTO Y SUBIENDO</a:t>
            </a:r>
          </a:p>
          <a:p>
            <a:endParaRPr lang="en-US" sz="3200" dirty="0"/>
          </a:p>
          <a:p>
            <a:r>
              <a:rPr lang="en-US" sz="3200" dirty="0" err="1"/>
              <a:t>Fallecidos</a:t>
            </a:r>
            <a:r>
              <a:rPr lang="en-US" sz="3200" dirty="0"/>
              <a:t>: </a:t>
            </a:r>
            <a:r>
              <a:rPr lang="en-US" sz="3200" b="1" dirty="0">
                <a:solidFill>
                  <a:srgbClr val="FF0000"/>
                </a:solidFill>
              </a:rPr>
              <a:t>ALTO</a:t>
            </a:r>
            <a:r>
              <a:rPr lang="en-US" sz="3200" dirty="0"/>
              <a:t> </a:t>
            </a:r>
            <a:r>
              <a:rPr lang="en-US" sz="3200" b="1" dirty="0">
                <a:solidFill>
                  <a:srgbClr val="FF0000"/>
                </a:solidFill>
              </a:rPr>
              <a:t>Y SUBIENDO</a:t>
            </a:r>
          </a:p>
          <a:p>
            <a:endParaRPr lang="en-US" sz="3200" dirty="0"/>
          </a:p>
          <a:p>
            <a:r>
              <a:rPr lang="en-US" sz="3200" dirty="0" err="1"/>
              <a:t>Casos</a:t>
            </a:r>
            <a:r>
              <a:rPr lang="en-US" sz="3200" dirty="0"/>
              <a:t>: </a:t>
            </a:r>
            <a:r>
              <a:rPr lang="en-US" sz="3200" b="1" dirty="0">
                <a:solidFill>
                  <a:srgbClr val="FF0000"/>
                </a:solidFill>
              </a:rPr>
              <a:t>ALTO</a:t>
            </a:r>
          </a:p>
          <a:p>
            <a:endParaRPr lang="en-US" sz="3200" dirty="0"/>
          </a:p>
          <a:p>
            <a:r>
              <a:rPr lang="en-US" sz="3200" dirty="0" err="1"/>
              <a:t>Positividad</a:t>
            </a:r>
            <a:r>
              <a:rPr lang="en-US" sz="3200" dirty="0"/>
              <a:t>: </a:t>
            </a:r>
            <a:r>
              <a:rPr lang="en-US" sz="3200" b="1" dirty="0">
                <a:solidFill>
                  <a:srgbClr val="FF0000"/>
                </a:solidFill>
              </a:rPr>
              <a:t>ALTA</a:t>
            </a:r>
          </a:p>
          <a:p>
            <a:endParaRPr lang="en-US" sz="3200" dirty="0"/>
          </a:p>
          <a:p>
            <a:r>
              <a:rPr lang="en-US" sz="3200" dirty="0" err="1"/>
              <a:t>Vacunación</a:t>
            </a:r>
            <a:r>
              <a:rPr lang="en-US" sz="3200" dirty="0"/>
              <a:t>: </a:t>
            </a:r>
            <a:r>
              <a:rPr lang="en-US" sz="3200" b="1" dirty="0">
                <a:solidFill>
                  <a:srgbClr val="FF0000"/>
                </a:solidFill>
              </a:rPr>
              <a:t>25% POBLACIÓN OBJETIVO PROTEGIDA 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				(14 </a:t>
            </a:r>
            <a:r>
              <a:rPr lang="en-US" sz="3200" b="1" dirty="0" err="1">
                <a:solidFill>
                  <a:srgbClr val="FF0000"/>
                </a:solidFill>
              </a:rPr>
              <a:t>días</a:t>
            </a:r>
            <a:r>
              <a:rPr lang="en-US" sz="3200" b="1" dirty="0">
                <a:solidFill>
                  <a:srgbClr val="FF0000"/>
                </a:solidFill>
              </a:rPr>
              <a:t> post 2ª </a:t>
            </a:r>
            <a:r>
              <a:rPr lang="en-US" sz="3200" b="1" dirty="0" err="1">
                <a:solidFill>
                  <a:srgbClr val="FF0000"/>
                </a:solidFill>
              </a:rPr>
              <a:t>dosis</a:t>
            </a:r>
            <a:r>
              <a:rPr lang="en-US" sz="3200" b="1" dirty="0">
                <a:solidFill>
                  <a:srgbClr val="FF0000"/>
                </a:solidFill>
              </a:rPr>
              <a:t>)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9308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308808" y="2809188"/>
            <a:ext cx="58583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PACIENTES EN UCI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04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2231136" y="0"/>
            <a:ext cx="8126777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Pacientes</a:t>
            </a:r>
            <a:r>
              <a:rPr lang="en-US" sz="3200" dirty="0"/>
              <a:t> COVID-19 </a:t>
            </a:r>
            <a:r>
              <a:rPr lang="en-US" sz="3200" dirty="0" err="1"/>
              <a:t>en</a:t>
            </a:r>
            <a:r>
              <a:rPr lang="en-US" sz="3200" dirty="0"/>
              <a:t> UCI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299544-31B8-AD40-9830-F5A21F5DF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334" y="718886"/>
            <a:ext cx="7190379" cy="571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874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2347274" y="2780907"/>
            <a:ext cx="78914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FALLECIDOS SEMANALES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40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2060448" y="-11019"/>
            <a:ext cx="877599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 con PCR+ </a:t>
            </a:r>
            <a:r>
              <a:rPr lang="en-US" sz="3200" b="1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680A71-BF7A-434C-94F7-C34424C069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88"/>
          <a:stretch/>
        </p:blipFill>
        <p:spPr>
          <a:xfrm>
            <a:off x="2704957" y="573756"/>
            <a:ext cx="7251253" cy="570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195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2060448" y="-11019"/>
            <a:ext cx="877599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 con PCR+ </a:t>
            </a:r>
            <a:r>
              <a:rPr lang="en-US" sz="3200" b="1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680A71-BF7A-434C-94F7-C34424C069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88"/>
          <a:stretch/>
        </p:blipFill>
        <p:spPr>
          <a:xfrm>
            <a:off x="2704957" y="573756"/>
            <a:ext cx="7251253" cy="5704496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29010FA-7737-BE43-AD3A-62E0D8DBBA9D}"/>
              </a:ext>
            </a:extLst>
          </p:cNvPr>
          <p:cNvCxnSpPr>
            <a:cxnSpLocks/>
          </p:cNvCxnSpPr>
          <p:nvPr/>
        </p:nvCxnSpPr>
        <p:spPr>
          <a:xfrm flipV="1">
            <a:off x="4298623" y="2403835"/>
            <a:ext cx="4449451" cy="1338607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B5AF288-3B31-7440-9E6F-D52861D92B5C}"/>
              </a:ext>
            </a:extLst>
          </p:cNvPr>
          <p:cNvCxnSpPr>
            <a:cxnSpLocks/>
          </p:cNvCxnSpPr>
          <p:nvPr/>
        </p:nvCxnSpPr>
        <p:spPr>
          <a:xfrm flipH="1">
            <a:off x="8668291" y="1046375"/>
            <a:ext cx="1003610" cy="1487225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85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774347" y="0"/>
            <a:ext cx="10187661" cy="101566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por</a:t>
            </a:r>
            <a:r>
              <a:rPr lang="en-US" sz="3200" dirty="0"/>
              <a:t> DEIS</a:t>
            </a:r>
          </a:p>
          <a:p>
            <a:pPr algn="ctr"/>
            <a:r>
              <a:rPr lang="en-US" sz="2800" b="1" dirty="0">
                <a:solidFill>
                  <a:srgbClr val="FF0000"/>
                </a:solidFill>
              </a:rPr>
              <a:t>POR FECHA DE FALLECIMIENTO </a:t>
            </a:r>
            <a:r>
              <a:rPr lang="en-US" sz="2800" dirty="0"/>
              <a:t>con COVID19 </a:t>
            </a:r>
            <a:r>
              <a:rPr lang="en-US" sz="2800" dirty="0" err="1"/>
              <a:t>como</a:t>
            </a:r>
            <a:r>
              <a:rPr lang="en-US" sz="2800" dirty="0"/>
              <a:t> causa de </a:t>
            </a:r>
            <a:r>
              <a:rPr lang="en-US" sz="2800" dirty="0" err="1"/>
              <a:t>muerte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DFFE5-8EDE-684D-B21D-1698CF54CC86}"/>
              </a:ext>
            </a:extLst>
          </p:cNvPr>
          <p:cNvSpPr txBox="1"/>
          <p:nvPr/>
        </p:nvSpPr>
        <p:spPr>
          <a:xfrm>
            <a:off x="97649" y="6417922"/>
            <a:ext cx="8327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Fuente: </a:t>
            </a:r>
            <a:r>
              <a:rPr lang="en-US" dirty="0" err="1"/>
              <a:t>Departamento</a:t>
            </a:r>
            <a:r>
              <a:rPr lang="en-US" dirty="0"/>
              <a:t> de </a:t>
            </a:r>
            <a:r>
              <a:rPr lang="en-US" dirty="0" err="1"/>
              <a:t>Estadística</a:t>
            </a:r>
            <a:r>
              <a:rPr lang="en-US" dirty="0"/>
              <a:t> e </a:t>
            </a:r>
            <a:r>
              <a:rPr lang="en-US" dirty="0" err="1"/>
              <a:t>Información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Salud</a:t>
            </a:r>
            <a:r>
              <a:rPr lang="en-US" dirty="0"/>
              <a:t> (DEIS),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Salud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F53BAA-AC73-7A4F-85B5-F36072210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1153228"/>
            <a:ext cx="8542879" cy="52646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30F12C-5BA1-6541-AE5F-7F59B299CE54}"/>
              </a:ext>
            </a:extLst>
          </p:cNvPr>
          <p:cNvSpPr txBox="1"/>
          <p:nvPr/>
        </p:nvSpPr>
        <p:spPr>
          <a:xfrm>
            <a:off x="6977517" y="1489973"/>
            <a:ext cx="3111929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D72627"/>
                </a:solidFill>
              </a:rPr>
              <a:t>Totales</a:t>
            </a:r>
            <a:r>
              <a:rPr lang="en-US" sz="2400" b="1" dirty="0">
                <a:solidFill>
                  <a:srgbClr val="D72627"/>
                </a:solidFill>
              </a:rPr>
              <a:t> COVID19</a:t>
            </a:r>
          </a:p>
          <a:p>
            <a:r>
              <a:rPr lang="en-US" sz="2000" b="1" dirty="0" err="1">
                <a:solidFill>
                  <a:srgbClr val="D72627"/>
                </a:solidFill>
              </a:rPr>
              <a:t>Confirmados</a:t>
            </a:r>
            <a:r>
              <a:rPr lang="en-US" sz="2000" b="1" dirty="0">
                <a:solidFill>
                  <a:srgbClr val="D72627"/>
                </a:solidFill>
              </a:rPr>
              <a:t> + </a:t>
            </a:r>
            <a:r>
              <a:rPr lang="en-US" sz="2000" b="1" dirty="0" err="1">
                <a:solidFill>
                  <a:srgbClr val="D72627"/>
                </a:solidFill>
              </a:rPr>
              <a:t>sospechosos</a:t>
            </a:r>
            <a:endParaRPr lang="en-US" sz="2000" b="1" dirty="0">
              <a:solidFill>
                <a:srgbClr val="D72627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9563E1-2D8F-314F-A413-FECA079594B9}"/>
              </a:ext>
            </a:extLst>
          </p:cNvPr>
          <p:cNvSpPr txBox="1"/>
          <p:nvPr/>
        </p:nvSpPr>
        <p:spPr>
          <a:xfrm>
            <a:off x="6977516" y="2562631"/>
            <a:ext cx="3111929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9165B9"/>
                </a:solidFill>
              </a:rPr>
              <a:t>Fallecidos</a:t>
            </a:r>
            <a:r>
              <a:rPr lang="en-US" sz="2400" b="1" dirty="0">
                <a:solidFill>
                  <a:srgbClr val="9165B9"/>
                </a:solidFill>
              </a:rPr>
              <a:t> COVID19</a:t>
            </a:r>
          </a:p>
          <a:p>
            <a:r>
              <a:rPr lang="en-US" sz="2000" b="1" dirty="0" err="1">
                <a:solidFill>
                  <a:srgbClr val="9165B9"/>
                </a:solidFill>
              </a:rPr>
              <a:t>Confirmados</a:t>
            </a:r>
            <a:endParaRPr lang="en-US" sz="2000" b="1" dirty="0">
              <a:solidFill>
                <a:srgbClr val="9165B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6EF656-EBA4-C144-A417-7BF62BB1D060}"/>
              </a:ext>
            </a:extLst>
          </p:cNvPr>
          <p:cNvSpPr txBox="1"/>
          <p:nvPr/>
        </p:nvSpPr>
        <p:spPr>
          <a:xfrm>
            <a:off x="6977516" y="4356754"/>
            <a:ext cx="371248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8A574B"/>
                </a:solidFill>
              </a:rPr>
              <a:t>Fallecidos</a:t>
            </a:r>
            <a:r>
              <a:rPr lang="en-US" sz="2400" b="1" dirty="0">
                <a:solidFill>
                  <a:srgbClr val="8A574B"/>
                </a:solidFill>
              </a:rPr>
              <a:t> COVID19</a:t>
            </a:r>
          </a:p>
          <a:p>
            <a:r>
              <a:rPr lang="en-US" sz="2000" b="1" dirty="0">
                <a:solidFill>
                  <a:srgbClr val="8A574B"/>
                </a:solidFill>
              </a:rPr>
              <a:t>No </a:t>
            </a:r>
            <a:r>
              <a:rPr lang="en-US" sz="2000" b="1" dirty="0" err="1">
                <a:solidFill>
                  <a:srgbClr val="8A574B"/>
                </a:solidFill>
              </a:rPr>
              <a:t>confirmados</a:t>
            </a:r>
            <a:r>
              <a:rPr lang="en-US" sz="2000" b="1" dirty="0">
                <a:solidFill>
                  <a:srgbClr val="8A574B"/>
                </a:solidFill>
              </a:rPr>
              <a:t> (</a:t>
            </a:r>
            <a:r>
              <a:rPr lang="en-US" sz="2000" b="1" dirty="0" err="1">
                <a:solidFill>
                  <a:srgbClr val="8A574B"/>
                </a:solidFill>
              </a:rPr>
              <a:t>sospechosos</a:t>
            </a:r>
            <a:r>
              <a:rPr lang="en-US" sz="2000" b="1" dirty="0">
                <a:solidFill>
                  <a:srgbClr val="8A574B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84177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CF60B9-1B67-EC49-AADC-5FEDE5C5D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8" y="165100"/>
            <a:ext cx="11337056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74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9498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CASOS &amp; TESTS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57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3477</TotalTime>
  <Words>302</Words>
  <Application>Microsoft Macintosh PowerPoint</Application>
  <PresentationFormat>Widescreen</PresentationFormat>
  <Paragraphs>63</Paragraphs>
  <Slides>19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Ernesto Laval</dc:creator>
  <cp:lastModifiedBy>Ernesto Laval</cp:lastModifiedBy>
  <cp:revision>107</cp:revision>
  <dcterms:created xsi:type="dcterms:W3CDTF">2021-01-30T18:55:16Z</dcterms:created>
  <dcterms:modified xsi:type="dcterms:W3CDTF">2021-04-17T21:05:11Z</dcterms:modified>
</cp:coreProperties>
</file>